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45"/>
    <p:restoredTop sz="96137"/>
  </p:normalViewPr>
  <p:slideViewPr>
    <p:cSldViewPr snapToGrid="0">
      <p:cViewPr varScale="1">
        <p:scale>
          <a:sx n="86" d="100"/>
          <a:sy n="86" d="100"/>
        </p:scale>
        <p:origin x="224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9C6E78-1EE2-41D5-01AA-3F0B35468F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FCE159C-AE23-A41C-1996-43A469644E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272FD6-FCB2-A3BA-4139-858604E61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9018-F6B6-DB47-916D-DA0590F59056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03AB8D-C4BB-DDEC-1E23-BB9764AA0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02FAD1-23BF-B431-B931-C9850CD20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D331-FED1-EE48-B6F8-ACB2B3DC82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355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BE0E3A-34D1-08CF-4AF5-046E5F0A4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C6382B4-11EA-83A3-277E-902ECB61C0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0E7A0D-E5EB-2364-1419-6CB23448A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9018-F6B6-DB47-916D-DA0590F59056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241D56-49AE-B482-7393-FC6052E23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27DFF8-18E3-9DEA-12DE-379EB95E4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D331-FED1-EE48-B6F8-ACB2B3DC82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2527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2583153-FEBF-9A64-E518-74DE8F6B2F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F9ADFFB-442A-4D96-2953-91B92D1354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AB1CF1-F97B-5F8C-82E8-039CB53BB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9018-F6B6-DB47-916D-DA0590F59056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D3B729-4189-2BF8-4FDE-1EBCE11F5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4D4F6B-D590-E9EE-DA06-7B3F5ED4C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D331-FED1-EE48-B6F8-ACB2B3DC82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9173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8811BB-D04D-AC27-F556-7C2BA8680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C97184-A808-F686-E6A9-9F4394D05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B4B6B3-5F32-88FA-2455-4E899AD75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9018-F6B6-DB47-916D-DA0590F59056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B1AD02-D87D-5A66-F665-D26E5213D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F32B71-CFB6-0FA0-1ED4-6964E7EF3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D331-FED1-EE48-B6F8-ACB2B3DC82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800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8D00DA-878E-7A63-A2EE-41A9645C6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18713B9-0679-78EF-E89D-4BDDC2E53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4E0D97-5809-523E-A3F5-94415BBCA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9018-F6B6-DB47-916D-DA0590F59056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3E8344-3C77-4969-5658-2F6519432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ED8AEC-22EC-2F23-2167-2CFF13E4E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D331-FED1-EE48-B6F8-ACB2B3DC82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1420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3608AA-0567-D0FA-A9B4-90D5F4135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B96827-1F64-D015-0C27-6AE07F65E7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984235F-E5E1-4C2C-91ED-A0DB478629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38AFC5D-12ED-39BE-D99C-31A8DFD0E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9018-F6B6-DB47-916D-DA0590F59056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27C63CF-FC2A-5CD2-8D8A-B0B3348A0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593041F-62A0-6BBD-4114-E8812D8A9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D331-FED1-EE48-B6F8-ACB2B3DC82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019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C37145-3E2A-CFAD-50D7-AFA9848E1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2AA67D-35AA-E731-E6CE-CD6484F7B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927F47D-3B63-53FF-0F05-898E3E1EE7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AC98925-6BFB-A603-CD7E-61E87046CC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361D4AF-2DCB-A271-7CDA-2C58D11CE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25F43A6-3CCE-8355-972B-AC30452F3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9018-F6B6-DB47-916D-DA0590F59056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FC3B9DC-7BEE-FCA1-F752-2C7FDAD21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16DAA0B-5BFB-B2D0-50F8-8FF45621F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D331-FED1-EE48-B6F8-ACB2B3DC82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4109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025795-A697-63A7-A783-EAB391B5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65D8B0D-18C9-C081-F193-D8EE23676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9018-F6B6-DB47-916D-DA0590F59056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49211B4-5857-D402-2E67-E9F00D46C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E0B5B59-2BFB-0C1A-DC19-EE8B51B7B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D331-FED1-EE48-B6F8-ACB2B3DC82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6272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1AFBB6B-927E-14D8-F578-3C4CAC808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9018-F6B6-DB47-916D-DA0590F59056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1624684-7C4D-1E0F-FAE1-F1D555C83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CF9F647-BA6E-F546-D77F-59CABBF21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D331-FED1-EE48-B6F8-ACB2B3DC82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7157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EEAA0A-B872-E80D-88B5-A1F194947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92A5FB-1D8E-0305-A43E-3F0889D9C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04FB6B9-B9A5-0D4F-921F-74B9CB0E1D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80672C1-E8D8-B8C8-5287-5088B0E60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9018-F6B6-DB47-916D-DA0590F59056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6A6C4F-294B-E5C7-B781-835E3333B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B3FF166-1F24-BC8A-3BBA-59AD25A9A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D331-FED1-EE48-B6F8-ACB2B3DC82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9149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32B249-5E80-AC97-9E8A-340F39945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925D671-83F7-06AB-F219-4449E5E97B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66A1E79-C549-21AB-DA11-5F1DFEFB60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159AE6-ACBB-C97E-1ED2-588906F1C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9018-F6B6-DB47-916D-DA0590F59056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C08CB50-B9F0-E62C-6B89-5B2F8C76A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B37C250-8916-762B-5ED5-A2CF81509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D331-FED1-EE48-B6F8-ACB2B3DC82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972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78E1DF6-8D35-3286-34B4-760C41B2F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C72116-BF07-B886-BF84-FD0F46DB6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00A5F4-5A5C-5131-6843-A0451EF836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359018-F6B6-DB47-916D-DA0590F59056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A12374-6D53-550E-99E1-825832890E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13CD5D-FBA2-348B-1091-D06BBE484A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EBD331-FED1-EE48-B6F8-ACB2B3DC82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2842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ZoneTexte 4">
            <a:extLst>
              <a:ext uri="{FF2B5EF4-FFF2-40B4-BE49-F238E27FC236}">
                <a16:creationId xmlns:a16="http://schemas.microsoft.com/office/drawing/2014/main" id="{6E1E3D96-1715-B68C-8E3D-716A6B5AEAF9}"/>
              </a:ext>
            </a:extLst>
          </p:cNvPr>
          <p:cNvSpPr txBox="1"/>
          <p:nvPr/>
        </p:nvSpPr>
        <p:spPr>
          <a:xfrm>
            <a:off x="2799627" y="2478719"/>
            <a:ext cx="6994310" cy="18373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Les </a:t>
            </a:r>
            <a:r>
              <a:rPr lang="en-US" sz="40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perdant·es</a:t>
            </a:r>
            <a:r>
              <a:rPr lang="en-US" sz="40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d’aujourd’hui</a:t>
            </a:r>
            <a:r>
              <a:rPr lang="en-US" sz="40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sont</a:t>
            </a:r>
            <a:r>
              <a:rPr lang="en-US" sz="40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les </a:t>
            </a:r>
            <a:r>
              <a:rPr lang="en-US" sz="40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expert·es</a:t>
            </a:r>
            <a:r>
              <a:rPr lang="en-US" sz="40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40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demain</a:t>
            </a:r>
            <a:br>
              <a:rPr lang="en-US" sz="36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US" sz="36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B37BF57-36F5-A333-3550-64BA0B9940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9627" y="4263437"/>
            <a:ext cx="6994310" cy="282963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i="1" dirty="0">
                <a:solidFill>
                  <a:schemeClr val="tx2"/>
                </a:solidFill>
              </a:rPr>
              <a:t>Colloque Métis Europe Suisse</a:t>
            </a:r>
          </a:p>
          <a:p>
            <a:r>
              <a:rPr lang="en-US" sz="2000" i="1" dirty="0" err="1">
                <a:solidFill>
                  <a:schemeClr val="tx2"/>
                </a:solidFill>
              </a:rPr>
              <a:t>Martigny</a:t>
            </a:r>
            <a:endParaRPr lang="en-US" sz="2000" i="1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 27 </a:t>
            </a:r>
            <a:r>
              <a:rPr lang="en-US" sz="2000" i="1" dirty="0" err="1">
                <a:solidFill>
                  <a:schemeClr val="tx2"/>
                </a:solidFill>
              </a:rPr>
              <a:t>mai</a:t>
            </a:r>
            <a:r>
              <a:rPr lang="en-US" sz="2000" i="1" dirty="0">
                <a:solidFill>
                  <a:schemeClr val="tx2"/>
                </a:solidFill>
              </a:rPr>
              <a:t> 2025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Stéphane Rullac</a:t>
            </a:r>
          </a:p>
          <a:p>
            <a:r>
              <a:rPr lang="en-US" sz="1600" i="1" dirty="0">
                <a:solidFill>
                  <a:schemeClr val="tx2"/>
                </a:solidFill>
              </a:rPr>
              <a:t>HESTL (HES-SO)</a:t>
            </a:r>
            <a:endParaRPr lang="en-US" sz="1600" dirty="0">
              <a:solidFill>
                <a:schemeClr val="tx2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026" name="Picture 2" descr="Mir@bel - Partenaire Haute école de travail social et de la santé Lausanne">
            <a:extLst>
              <a:ext uri="{FF2B5EF4-FFF2-40B4-BE49-F238E27FC236}">
                <a16:creationId xmlns:a16="http://schemas.microsoft.com/office/drawing/2014/main" id="{A820FDDA-B142-3BD0-47D3-29BB510878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17" y="6039545"/>
            <a:ext cx="2106087" cy="62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F9341039-5429-711A-8FDC-A4CF3D5A37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3937" y="280116"/>
            <a:ext cx="1473200" cy="139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327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06B0CC3-654F-832F-009E-29B96A891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tx2"/>
                </a:solidFill>
              </a:rPr>
              <a:t>Introduction – Changer de regard sur l’expertise sociale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F06592-C250-DC78-A1F2-F7DCF00A7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 fontScale="92500" lnSpcReduction="10000"/>
          </a:bodyPr>
          <a:lstStyle/>
          <a:p>
            <a:r>
              <a:rPr lang="fr-FR" sz="1800" b="1" dirty="0">
                <a:solidFill>
                  <a:schemeClr val="tx2"/>
                </a:solidFill>
              </a:rPr>
              <a:t>Objectif :</a:t>
            </a:r>
          </a:p>
          <a:p>
            <a:pPr marL="0" indent="0">
              <a:buNone/>
            </a:pPr>
            <a:r>
              <a:rPr lang="fr-FR" sz="1800" dirty="0">
                <a:solidFill>
                  <a:schemeClr val="tx2"/>
                </a:solidFill>
              </a:rPr>
              <a:t>Nous centrer sur les enjeux de la transition socio-environnementale et repositionner les personnes marginalisées comme porteuses de solutions, grâce au travail social.</a:t>
            </a:r>
          </a:p>
          <a:p>
            <a:r>
              <a:rPr lang="fr-FR" sz="1800" b="1" dirty="0">
                <a:solidFill>
                  <a:schemeClr val="tx2"/>
                </a:solidFill>
              </a:rPr>
              <a:t>Argumentaire :</a:t>
            </a:r>
          </a:p>
          <a:p>
            <a:pPr marL="0" indent="0">
              <a:buNone/>
            </a:pPr>
            <a:r>
              <a:rPr lang="fr-FR" sz="1800" dirty="0">
                <a:solidFill>
                  <a:schemeClr val="tx2"/>
                </a:solidFill>
              </a:rPr>
              <a:t>Nous vivons une époque de </a:t>
            </a:r>
            <a:r>
              <a:rPr lang="fr-FR" sz="1800" b="1" dirty="0">
                <a:solidFill>
                  <a:schemeClr val="tx2"/>
                </a:solidFill>
              </a:rPr>
              <a:t>crise systémique</a:t>
            </a:r>
            <a:r>
              <a:rPr lang="fr-FR" sz="1800" dirty="0">
                <a:solidFill>
                  <a:schemeClr val="tx2"/>
                </a:solidFill>
              </a:rPr>
              <a:t> – écologique, sociale, économique. Les enfants, les jeunes, les précaires sont les plus </a:t>
            </a:r>
            <a:r>
              <a:rPr lang="fr-FR" sz="1800" dirty="0" err="1">
                <a:solidFill>
                  <a:schemeClr val="tx2"/>
                </a:solidFill>
              </a:rPr>
              <a:t>touché·es</a:t>
            </a:r>
            <a:r>
              <a:rPr lang="fr-FR" sz="1800" dirty="0">
                <a:solidFill>
                  <a:schemeClr val="tx2"/>
                </a:solidFill>
              </a:rPr>
              <a:t>. Mais que faisons-nous de leur savoir, de leur expérience ?</a:t>
            </a:r>
            <a:br>
              <a:rPr lang="fr-FR" sz="1800" dirty="0">
                <a:solidFill>
                  <a:schemeClr val="tx2"/>
                </a:solidFill>
              </a:rPr>
            </a:br>
            <a:endParaRPr lang="fr-FR" sz="1800" dirty="0">
              <a:solidFill>
                <a:schemeClr val="tx2"/>
              </a:solidFill>
            </a:endParaRPr>
          </a:p>
          <a:p>
            <a:r>
              <a:rPr lang="fr-FR" sz="1800" dirty="0">
                <a:solidFill>
                  <a:schemeClr val="tx2"/>
                </a:solidFill>
              </a:rPr>
              <a:t>Un </a:t>
            </a:r>
            <a:r>
              <a:rPr lang="fr-FR" sz="1800" b="1" dirty="0">
                <a:solidFill>
                  <a:schemeClr val="tx2"/>
                </a:solidFill>
              </a:rPr>
              <a:t>renversement de perspective</a:t>
            </a:r>
            <a:r>
              <a:rPr lang="fr-FR" sz="1800" dirty="0">
                <a:solidFill>
                  <a:schemeClr val="tx2"/>
                </a:solidFill>
              </a:rPr>
              <a:t> : </a:t>
            </a:r>
          </a:p>
          <a:p>
            <a:pPr>
              <a:buFont typeface="Wingdings" pitchFamily="2" charset="2"/>
              <a:buChar char="Ø"/>
            </a:pPr>
            <a:r>
              <a:rPr lang="fr-FR" sz="1800" dirty="0">
                <a:solidFill>
                  <a:schemeClr val="tx2"/>
                </a:solidFill>
              </a:rPr>
              <a:t>Et si </a:t>
            </a:r>
            <a:r>
              <a:rPr lang="fr-FR" sz="1800" b="1" dirty="0">
                <a:solidFill>
                  <a:schemeClr val="tx2"/>
                </a:solidFill>
              </a:rPr>
              <a:t>les </a:t>
            </a:r>
            <a:r>
              <a:rPr lang="fr-FR" sz="1800" b="1" dirty="0" err="1">
                <a:solidFill>
                  <a:schemeClr val="tx2"/>
                </a:solidFill>
              </a:rPr>
              <a:t>dominé·es</a:t>
            </a:r>
            <a:r>
              <a:rPr lang="fr-FR" sz="1800" b="1" dirty="0">
                <a:solidFill>
                  <a:schemeClr val="tx2"/>
                </a:solidFill>
              </a:rPr>
              <a:t> d’aujourd’hui</a:t>
            </a:r>
            <a:r>
              <a:rPr lang="fr-FR" sz="1800" dirty="0">
                <a:solidFill>
                  <a:schemeClr val="tx2"/>
                </a:solidFill>
              </a:rPr>
              <a:t> étaient les </a:t>
            </a:r>
            <a:r>
              <a:rPr lang="fr-FR" sz="1800" b="1" dirty="0" err="1">
                <a:solidFill>
                  <a:schemeClr val="tx2"/>
                </a:solidFill>
              </a:rPr>
              <a:t>expert·es</a:t>
            </a:r>
            <a:r>
              <a:rPr lang="fr-FR" sz="1800" b="1" dirty="0">
                <a:solidFill>
                  <a:schemeClr val="tx2"/>
                </a:solidFill>
              </a:rPr>
              <a:t> de demain</a:t>
            </a:r>
            <a:r>
              <a:rPr lang="fr-FR" sz="1800" dirty="0">
                <a:solidFill>
                  <a:schemeClr val="tx2"/>
                </a:solidFill>
              </a:rPr>
              <a:t> ?</a:t>
            </a:r>
            <a:br>
              <a:rPr lang="fr-FR" sz="1800" dirty="0">
                <a:solidFill>
                  <a:schemeClr val="tx2"/>
                </a:solidFill>
              </a:rPr>
            </a:br>
            <a:endParaRPr lang="fr-FR" sz="18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1800" dirty="0">
                <a:solidFill>
                  <a:schemeClr val="tx2"/>
                </a:solidFill>
              </a:rPr>
              <a:t>Cette conférence est un appel à déconstruire la relation d’aide asymétrique pour </a:t>
            </a:r>
            <a:r>
              <a:rPr lang="fr-FR" sz="1800" b="1" dirty="0">
                <a:solidFill>
                  <a:schemeClr val="tx2"/>
                </a:solidFill>
              </a:rPr>
              <a:t>revaloriser les savoirs de l’expérience</a:t>
            </a:r>
            <a:r>
              <a:rPr lang="fr-FR" sz="1800" dirty="0">
                <a:solidFill>
                  <a:schemeClr val="tx2"/>
                </a:solidFill>
              </a:rPr>
              <a:t>, et inscrire le travail social comme la discipline du 21</a:t>
            </a:r>
            <a:r>
              <a:rPr lang="fr-FR" sz="1800" baseline="30000" dirty="0">
                <a:solidFill>
                  <a:schemeClr val="tx2"/>
                </a:solidFill>
              </a:rPr>
              <a:t>ème</a:t>
            </a:r>
            <a:r>
              <a:rPr lang="fr-FR" sz="1800" dirty="0">
                <a:solidFill>
                  <a:schemeClr val="tx2"/>
                </a:solidFill>
              </a:rPr>
              <a:t> siècle, dans une </a:t>
            </a:r>
            <a:r>
              <a:rPr lang="fr-FR" sz="1800" b="1" dirty="0">
                <a:solidFill>
                  <a:schemeClr val="tx2"/>
                </a:solidFill>
              </a:rPr>
              <a:t>épistémologie de la justice sociale</a:t>
            </a:r>
            <a:r>
              <a:rPr lang="fr-FR" sz="1800" dirty="0">
                <a:solidFill>
                  <a:schemeClr val="tx2"/>
                </a:solidFill>
              </a:rPr>
              <a:t>.</a:t>
            </a:r>
          </a:p>
          <a:p>
            <a:endParaRPr lang="fr-FR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833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0D5FFFBF-7E9B-D128-BDAF-63B848F4C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tx2"/>
                </a:solidFill>
              </a:rPr>
              <a:t>Déconstruction de l’asymétrie de l’aide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DCD59B-511E-D7C8-29C0-F873B3A49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fr-FR" sz="1500" b="1" dirty="0">
                <a:solidFill>
                  <a:schemeClr val="tx2"/>
                </a:solidFill>
              </a:rPr>
              <a:t>Objectif :</a:t>
            </a:r>
            <a:endParaRPr lang="fr-FR" sz="15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500" dirty="0">
                <a:solidFill>
                  <a:schemeClr val="tx2"/>
                </a:solidFill>
              </a:rPr>
              <a:t>Critiquer le modèle dominant de l’aide qui reconduit les hiérarchies et invisibilise l’expérience vécue.</a:t>
            </a:r>
          </a:p>
          <a:p>
            <a:r>
              <a:rPr lang="fr-FR" sz="1500" b="1" dirty="0">
                <a:solidFill>
                  <a:schemeClr val="tx2"/>
                </a:solidFill>
              </a:rPr>
              <a:t>Argumentaire  :</a:t>
            </a:r>
          </a:p>
          <a:p>
            <a:pPr marL="0" indent="0">
              <a:buNone/>
            </a:pPr>
            <a:r>
              <a:rPr lang="fr-FR" sz="1500" dirty="0">
                <a:solidFill>
                  <a:schemeClr val="tx2"/>
                </a:solidFill>
              </a:rPr>
              <a:t>L’aide traditionnelle repose sur une </a:t>
            </a:r>
            <a:r>
              <a:rPr lang="fr-FR" sz="1500" b="1" dirty="0">
                <a:solidFill>
                  <a:schemeClr val="tx2"/>
                </a:solidFill>
              </a:rPr>
              <a:t>dissymétrie : l’</a:t>
            </a:r>
            <a:r>
              <a:rPr lang="fr-FR" sz="1500" b="1" dirty="0" err="1">
                <a:solidFill>
                  <a:schemeClr val="tx2"/>
                </a:solidFill>
              </a:rPr>
              <a:t>aidant·e</a:t>
            </a:r>
            <a:r>
              <a:rPr lang="fr-FR" sz="1500" b="1" dirty="0">
                <a:solidFill>
                  <a:schemeClr val="tx2"/>
                </a:solidFill>
              </a:rPr>
              <a:t> sait, l’</a:t>
            </a:r>
            <a:r>
              <a:rPr lang="fr-FR" sz="1500" b="1" dirty="0" err="1">
                <a:solidFill>
                  <a:schemeClr val="tx2"/>
                </a:solidFill>
              </a:rPr>
              <a:t>aidé·e</a:t>
            </a:r>
            <a:r>
              <a:rPr lang="fr-FR" sz="1500" b="1" dirty="0">
                <a:solidFill>
                  <a:schemeClr val="tx2"/>
                </a:solidFill>
              </a:rPr>
              <a:t> subit</a:t>
            </a:r>
            <a:r>
              <a:rPr lang="fr-FR" sz="1500" dirty="0">
                <a:solidFill>
                  <a:schemeClr val="tx2"/>
                </a:solidFill>
              </a:rPr>
              <a:t>.</a:t>
            </a:r>
            <a:br>
              <a:rPr lang="fr-FR" sz="1500" dirty="0">
                <a:solidFill>
                  <a:schemeClr val="tx2"/>
                </a:solidFill>
              </a:rPr>
            </a:br>
            <a:r>
              <a:rPr lang="fr-FR" sz="1500" dirty="0">
                <a:solidFill>
                  <a:schemeClr val="tx2"/>
                </a:solidFill>
              </a:rPr>
              <a:t>Or, cette posture produit une forme de </a:t>
            </a:r>
            <a:r>
              <a:rPr lang="fr-FR" sz="1500" b="1" dirty="0">
                <a:solidFill>
                  <a:schemeClr val="tx2"/>
                </a:solidFill>
              </a:rPr>
              <a:t>violence symbolique</a:t>
            </a:r>
            <a:r>
              <a:rPr lang="fr-FR" sz="1500" dirty="0">
                <a:solidFill>
                  <a:schemeClr val="tx2"/>
                </a:solidFill>
              </a:rPr>
              <a:t>, où la parole des personnes concernées est souvent traduite, interprétée, voire ignorée.</a:t>
            </a:r>
          </a:p>
          <a:p>
            <a:r>
              <a:rPr lang="fr-FR" sz="1500" b="1" dirty="0">
                <a:solidFill>
                  <a:schemeClr val="tx2"/>
                </a:solidFill>
              </a:rPr>
              <a:t>4 ruptures sont nécessaires :</a:t>
            </a:r>
            <a:endParaRPr lang="fr-FR" sz="1500" dirty="0">
              <a:solidFill>
                <a:schemeClr val="tx2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1500" dirty="0">
                <a:solidFill>
                  <a:schemeClr val="tx2"/>
                </a:solidFill>
              </a:rPr>
              <a:t>Passer d’une posture de </a:t>
            </a:r>
            <a:r>
              <a:rPr lang="fr-FR" sz="1500" b="1" dirty="0">
                <a:solidFill>
                  <a:schemeClr val="tx2"/>
                </a:solidFill>
              </a:rPr>
              <a:t>prise en charge</a:t>
            </a:r>
            <a:r>
              <a:rPr lang="fr-FR" sz="1500" dirty="0">
                <a:solidFill>
                  <a:schemeClr val="tx2"/>
                </a:solidFill>
              </a:rPr>
              <a:t> à une logique de </a:t>
            </a:r>
            <a:r>
              <a:rPr lang="fr-FR" sz="1500" b="1" dirty="0">
                <a:solidFill>
                  <a:schemeClr val="tx2"/>
                </a:solidFill>
              </a:rPr>
              <a:t>capabilités </a:t>
            </a:r>
            <a:r>
              <a:rPr lang="fr-FR" sz="1500" dirty="0">
                <a:solidFill>
                  <a:schemeClr val="tx2"/>
                </a:solidFill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500" dirty="0">
                <a:solidFill>
                  <a:schemeClr val="tx2"/>
                </a:solidFill>
              </a:rPr>
              <a:t>Reconnaitre les </a:t>
            </a:r>
            <a:r>
              <a:rPr lang="fr-FR" sz="1500" b="1" dirty="0" err="1">
                <a:solidFill>
                  <a:schemeClr val="tx2"/>
                </a:solidFill>
              </a:rPr>
              <a:t>pair-aidant·es</a:t>
            </a:r>
            <a:r>
              <a:rPr lang="fr-FR" sz="1500" dirty="0">
                <a:solidFill>
                  <a:schemeClr val="tx2"/>
                </a:solidFill>
              </a:rPr>
              <a:t> comme des professionnels légitimes de l’accompagnement 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500" dirty="0">
                <a:solidFill>
                  <a:schemeClr val="tx2"/>
                </a:solidFill>
              </a:rPr>
              <a:t>Favoriser des </a:t>
            </a:r>
            <a:r>
              <a:rPr lang="fr-FR" sz="1500" b="1" dirty="0">
                <a:solidFill>
                  <a:schemeClr val="tx2"/>
                </a:solidFill>
              </a:rPr>
              <a:t>formes collectives d’accompagnement</a:t>
            </a:r>
            <a:r>
              <a:rPr lang="fr-FR" sz="1500" dirty="0">
                <a:solidFill>
                  <a:schemeClr val="tx2"/>
                </a:solidFill>
              </a:rPr>
              <a:t> </a:t>
            </a:r>
            <a:r>
              <a:rPr lang="fr-FR" sz="1500" dirty="0" err="1">
                <a:solidFill>
                  <a:schemeClr val="tx2"/>
                </a:solidFill>
              </a:rPr>
              <a:t>co-construites</a:t>
            </a:r>
            <a:r>
              <a:rPr lang="fr-FR" sz="1500" dirty="0">
                <a:solidFill>
                  <a:schemeClr val="tx2"/>
                </a:solidFill>
              </a:rPr>
              <a:t>, comme les groupes de parole ou les ateliers de rétablissement.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500" dirty="0">
                <a:solidFill>
                  <a:schemeClr val="tx2"/>
                </a:solidFill>
              </a:rPr>
              <a:t>Agir </a:t>
            </a:r>
            <a:r>
              <a:rPr lang="fr-FR" sz="1500" b="1" dirty="0">
                <a:solidFill>
                  <a:schemeClr val="tx2"/>
                </a:solidFill>
              </a:rPr>
              <a:t>avec</a:t>
            </a:r>
            <a:r>
              <a:rPr lang="fr-FR" sz="1500" dirty="0">
                <a:solidFill>
                  <a:schemeClr val="tx2"/>
                </a:solidFill>
              </a:rPr>
              <a:t> et non </a:t>
            </a:r>
            <a:r>
              <a:rPr lang="fr-FR" sz="1500" b="1" dirty="0">
                <a:solidFill>
                  <a:schemeClr val="tx2"/>
                </a:solidFill>
              </a:rPr>
              <a:t>sur</a:t>
            </a:r>
            <a:r>
              <a:rPr lang="fr-FR" sz="1500" dirty="0">
                <a:solidFill>
                  <a:schemeClr val="tx2"/>
                </a:solidFill>
              </a:rPr>
              <a:t> est une posture éthique, mais aussi politique.</a:t>
            </a:r>
          </a:p>
        </p:txBody>
      </p:sp>
    </p:spTree>
    <p:extLst>
      <p:ext uri="{BB962C8B-B14F-4D97-AF65-F5344CB8AC3E}">
        <p14:creationId xmlns:p14="http://schemas.microsoft.com/office/powerpoint/2010/main" val="4075511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32" name="Group 24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33" name="Freeform: Shape 25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: Shape 26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: Shape 27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9B8D74FA-4581-EDB8-14C9-292B7F8DA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tx2"/>
                </a:solidFill>
              </a:rPr>
              <a:t>Résonance épistémologique : vers une science située et citoyenne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6A038E-CD6D-5D2B-68FC-A7216D00C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fr-FR" sz="1500" b="1" dirty="0">
                <a:solidFill>
                  <a:schemeClr val="tx2"/>
                </a:solidFill>
              </a:rPr>
              <a:t>Objectif :</a:t>
            </a:r>
          </a:p>
          <a:p>
            <a:pPr marL="0" indent="0">
              <a:buNone/>
            </a:pPr>
            <a:r>
              <a:rPr lang="fr-FR" sz="1500" dirty="0">
                <a:solidFill>
                  <a:schemeClr val="tx2"/>
                </a:solidFill>
              </a:rPr>
              <a:t>Montrer que cette rupture dans l’aide sociale s’inscrit dans une mutation plus large des savoirs.</a:t>
            </a:r>
          </a:p>
          <a:p>
            <a:r>
              <a:rPr lang="fr-FR" sz="1500" b="1" dirty="0">
                <a:solidFill>
                  <a:schemeClr val="tx2"/>
                </a:solidFill>
              </a:rPr>
              <a:t>Argumentaire :</a:t>
            </a:r>
          </a:p>
          <a:p>
            <a:pPr marL="0" indent="0">
              <a:buNone/>
            </a:pPr>
            <a:r>
              <a:rPr lang="fr-FR" sz="1500" dirty="0">
                <a:solidFill>
                  <a:schemeClr val="tx2"/>
                </a:solidFill>
              </a:rPr>
              <a:t>Nous assistons à une </a:t>
            </a:r>
            <a:r>
              <a:rPr lang="fr-FR" sz="1500" b="1" dirty="0">
                <a:solidFill>
                  <a:schemeClr val="tx2"/>
                </a:solidFill>
              </a:rPr>
              <a:t>crise des épistémologies dominantes</a:t>
            </a:r>
            <a:r>
              <a:rPr lang="fr-FR" sz="1500" dirty="0">
                <a:solidFill>
                  <a:schemeClr val="tx2"/>
                </a:solidFill>
              </a:rPr>
              <a:t> : les sciences ne peuvent plus prétendre à la neutralité.</a:t>
            </a:r>
            <a:br>
              <a:rPr lang="fr-FR" sz="1500" dirty="0">
                <a:solidFill>
                  <a:schemeClr val="tx2"/>
                </a:solidFill>
              </a:rPr>
            </a:br>
            <a:r>
              <a:rPr lang="fr-FR" sz="1500" dirty="0">
                <a:solidFill>
                  <a:schemeClr val="tx2"/>
                </a:solidFill>
              </a:rPr>
              <a:t>L’</a:t>
            </a:r>
            <a:r>
              <a:rPr lang="fr-FR" sz="1500" b="1" dirty="0">
                <a:solidFill>
                  <a:schemeClr val="tx2"/>
                </a:solidFill>
              </a:rPr>
              <a:t>épistémologie située</a:t>
            </a:r>
            <a:r>
              <a:rPr lang="fr-FR" sz="1500" dirty="0">
                <a:solidFill>
                  <a:schemeClr val="tx2"/>
                </a:solidFill>
              </a:rPr>
              <a:t> (</a:t>
            </a:r>
            <a:r>
              <a:rPr lang="fr-FR" sz="1500" dirty="0" err="1">
                <a:solidFill>
                  <a:schemeClr val="tx2"/>
                </a:solidFill>
              </a:rPr>
              <a:t>Haraway</a:t>
            </a:r>
            <a:r>
              <a:rPr lang="fr-FR" sz="1500" dirty="0">
                <a:solidFill>
                  <a:schemeClr val="tx2"/>
                </a:solidFill>
              </a:rPr>
              <a:t>), les </a:t>
            </a:r>
            <a:r>
              <a:rPr lang="fr-FR" sz="1500" b="1" dirty="0">
                <a:solidFill>
                  <a:schemeClr val="tx2"/>
                </a:solidFill>
              </a:rPr>
              <a:t>sciences citoyennes</a:t>
            </a:r>
            <a:r>
              <a:rPr lang="fr-FR" sz="1500" dirty="0">
                <a:solidFill>
                  <a:schemeClr val="tx2"/>
                </a:solidFill>
              </a:rPr>
              <a:t> et les </a:t>
            </a:r>
            <a:r>
              <a:rPr lang="fr-FR" sz="1500" b="1" dirty="0">
                <a:solidFill>
                  <a:schemeClr val="tx2"/>
                </a:solidFill>
              </a:rPr>
              <a:t>RAC</a:t>
            </a:r>
            <a:r>
              <a:rPr lang="fr-FR" sz="1500" dirty="0">
                <a:solidFill>
                  <a:schemeClr val="tx2"/>
                </a:solidFill>
              </a:rPr>
              <a:t> (Recherches-Action Collaboratives) redéfinissent la production des savoirs.</a:t>
            </a:r>
            <a:endParaRPr lang="fr-FR" sz="1500" b="1" dirty="0">
              <a:solidFill>
                <a:schemeClr val="tx2"/>
              </a:solidFill>
            </a:endParaRPr>
          </a:p>
          <a:p>
            <a:r>
              <a:rPr lang="fr-FR" sz="1500" b="1" dirty="0">
                <a:solidFill>
                  <a:schemeClr val="tx2"/>
                </a:solidFill>
              </a:rPr>
              <a:t>3 idées clés :</a:t>
            </a:r>
            <a:endParaRPr lang="fr-FR" sz="1500" dirty="0">
              <a:solidFill>
                <a:schemeClr val="tx2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1500" dirty="0">
                <a:solidFill>
                  <a:schemeClr val="tx2"/>
                </a:solidFill>
              </a:rPr>
              <a:t>Les savoirs d’usage et d’expérience sont des </a:t>
            </a:r>
            <a:r>
              <a:rPr lang="fr-FR" sz="1500" b="1" dirty="0">
                <a:solidFill>
                  <a:schemeClr val="tx2"/>
                </a:solidFill>
              </a:rPr>
              <a:t>formes légitimes de connaissance</a:t>
            </a:r>
            <a:r>
              <a:rPr lang="fr-FR" sz="1500" dirty="0">
                <a:solidFill>
                  <a:schemeClr val="tx2"/>
                </a:solidFill>
              </a:rPr>
              <a:t> 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500" dirty="0">
                <a:solidFill>
                  <a:schemeClr val="tx2"/>
                </a:solidFill>
              </a:rPr>
              <a:t>La distinction entre </a:t>
            </a:r>
            <a:r>
              <a:rPr lang="fr-FR" sz="1500" dirty="0" err="1">
                <a:solidFill>
                  <a:schemeClr val="tx2"/>
                </a:solidFill>
              </a:rPr>
              <a:t>expert·e</a:t>
            </a:r>
            <a:r>
              <a:rPr lang="fr-FR" sz="1500" dirty="0">
                <a:solidFill>
                  <a:schemeClr val="tx2"/>
                </a:solidFill>
              </a:rPr>
              <a:t> et profane s’efface au profit de </a:t>
            </a:r>
            <a:r>
              <a:rPr lang="fr-FR" sz="1500" b="1" dirty="0">
                <a:solidFill>
                  <a:schemeClr val="tx2"/>
                </a:solidFill>
              </a:rPr>
              <a:t>communautés épistémiques hybrides</a:t>
            </a:r>
            <a:r>
              <a:rPr lang="fr-FR" sz="1500" dirty="0">
                <a:solidFill>
                  <a:schemeClr val="tx2"/>
                </a:solidFill>
              </a:rPr>
              <a:t> 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500" dirty="0">
                <a:solidFill>
                  <a:schemeClr val="tx2"/>
                </a:solidFill>
              </a:rPr>
              <a:t>Le travail social devient une </a:t>
            </a:r>
            <a:r>
              <a:rPr lang="fr-FR" sz="1500" b="1" dirty="0">
                <a:solidFill>
                  <a:schemeClr val="tx2"/>
                </a:solidFill>
              </a:rPr>
              <a:t>science collaborative</a:t>
            </a:r>
            <a:r>
              <a:rPr lang="fr-FR" sz="1500" dirty="0">
                <a:solidFill>
                  <a:schemeClr val="tx2"/>
                </a:solidFill>
              </a:rPr>
              <a:t>, inscrite dans un paradigme de justice sociale 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500" dirty="0">
                <a:solidFill>
                  <a:schemeClr val="tx2"/>
                </a:solidFill>
              </a:rPr>
              <a:t>C’est à partir de </a:t>
            </a:r>
            <a:r>
              <a:rPr lang="fr-FR" sz="1500" b="1" dirty="0">
                <a:solidFill>
                  <a:schemeClr val="tx2"/>
                </a:solidFill>
              </a:rPr>
              <a:t>la marge </a:t>
            </a:r>
            <a:r>
              <a:rPr lang="fr-FR" sz="1500" dirty="0">
                <a:solidFill>
                  <a:schemeClr val="tx2"/>
                </a:solidFill>
              </a:rPr>
              <a:t>que les savoirs les plus pertinents pour </a:t>
            </a:r>
            <a:r>
              <a:rPr lang="fr-FR" sz="1500" b="1" dirty="0">
                <a:solidFill>
                  <a:schemeClr val="tx2"/>
                </a:solidFill>
              </a:rPr>
              <a:t>la transition </a:t>
            </a:r>
            <a:r>
              <a:rPr lang="fr-FR" sz="1500" dirty="0">
                <a:solidFill>
                  <a:schemeClr val="tx2"/>
                </a:solidFill>
              </a:rPr>
              <a:t>peuvent émerger.</a:t>
            </a:r>
          </a:p>
          <a:p>
            <a:endParaRPr lang="fr-FR" sz="15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173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2B52E13D-512D-98F1-B3B3-D0C81FD25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tx2"/>
                </a:solidFill>
              </a:rPr>
              <a:t>Les </a:t>
            </a:r>
            <a:r>
              <a:rPr lang="fr-FR" sz="3600" b="1" dirty="0" err="1">
                <a:solidFill>
                  <a:schemeClr val="tx2"/>
                </a:solidFill>
              </a:rPr>
              <a:t>dominé·es</a:t>
            </a:r>
            <a:r>
              <a:rPr lang="fr-FR" sz="3600" b="1" dirty="0">
                <a:solidFill>
                  <a:schemeClr val="tx2"/>
                </a:solidFill>
              </a:rPr>
              <a:t> comme </a:t>
            </a:r>
            <a:r>
              <a:rPr lang="fr-FR" sz="3600" b="1" dirty="0" err="1">
                <a:solidFill>
                  <a:schemeClr val="tx2"/>
                </a:solidFill>
              </a:rPr>
              <a:t>expert·es</a:t>
            </a:r>
            <a:r>
              <a:rPr lang="fr-FR" sz="3600" b="1" dirty="0">
                <a:solidFill>
                  <a:schemeClr val="tx2"/>
                </a:solidFill>
              </a:rPr>
              <a:t> : une inversion des rôles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BFE862-18C8-219A-72B5-581F2E20A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 fontScale="92500" lnSpcReduction="10000"/>
          </a:bodyPr>
          <a:lstStyle/>
          <a:p>
            <a:r>
              <a:rPr lang="fr-FR" sz="1500" b="1" dirty="0">
                <a:solidFill>
                  <a:schemeClr val="tx2"/>
                </a:solidFill>
              </a:rPr>
              <a:t>Objectif :</a:t>
            </a:r>
          </a:p>
          <a:p>
            <a:pPr marL="0" indent="0">
              <a:buNone/>
            </a:pPr>
            <a:r>
              <a:rPr lang="fr-FR" sz="1500" dirty="0">
                <a:solidFill>
                  <a:schemeClr val="tx2"/>
                </a:solidFill>
              </a:rPr>
              <a:t>Donner corps à cette posture en montrant que les exclus sont porteurs de solutions.</a:t>
            </a:r>
          </a:p>
          <a:p>
            <a:r>
              <a:rPr lang="fr-FR" sz="1500" b="1" dirty="0">
                <a:solidFill>
                  <a:schemeClr val="tx2"/>
                </a:solidFill>
              </a:rPr>
              <a:t>Argumentaire :</a:t>
            </a:r>
          </a:p>
          <a:p>
            <a:pPr marL="0" indent="0">
              <a:buNone/>
            </a:pPr>
            <a:r>
              <a:rPr lang="fr-FR" sz="1500" dirty="0">
                <a:solidFill>
                  <a:schemeClr val="tx2"/>
                </a:solidFill>
              </a:rPr>
              <a:t>Qui connaît mieux l’exclusion que celles et ceux qui la vivent ?</a:t>
            </a:r>
            <a:br>
              <a:rPr lang="fr-FR" sz="1500" dirty="0">
                <a:solidFill>
                  <a:schemeClr val="tx2"/>
                </a:solidFill>
              </a:rPr>
            </a:br>
            <a:r>
              <a:rPr lang="fr-FR" sz="1500" b="1" dirty="0">
                <a:solidFill>
                  <a:schemeClr val="tx2"/>
                </a:solidFill>
              </a:rPr>
              <a:t>Les </a:t>
            </a:r>
            <a:r>
              <a:rPr lang="fr-FR" sz="1500" b="1" dirty="0" err="1">
                <a:solidFill>
                  <a:schemeClr val="tx2"/>
                </a:solidFill>
              </a:rPr>
              <a:t>migrant·es</a:t>
            </a:r>
            <a:r>
              <a:rPr lang="fr-FR" sz="1500" b="1" dirty="0">
                <a:solidFill>
                  <a:schemeClr val="tx2"/>
                </a:solidFill>
              </a:rPr>
              <a:t>, les sans-abris, les jeunes précaires</a:t>
            </a:r>
            <a:r>
              <a:rPr lang="fr-FR" sz="1500" dirty="0">
                <a:solidFill>
                  <a:schemeClr val="tx2"/>
                </a:solidFill>
              </a:rPr>
              <a:t> ont dû inventer des formes de vie résilientes dans des contextes hostiles. Ils sont les </a:t>
            </a:r>
            <a:r>
              <a:rPr lang="fr-FR" sz="1500" b="1" dirty="0" err="1">
                <a:solidFill>
                  <a:schemeClr val="tx2"/>
                </a:solidFill>
              </a:rPr>
              <a:t>pionnier·es</a:t>
            </a:r>
            <a:r>
              <a:rPr lang="fr-FR" sz="1500" b="1" dirty="0">
                <a:solidFill>
                  <a:schemeClr val="tx2"/>
                </a:solidFill>
              </a:rPr>
              <a:t> d’un autre monde</a:t>
            </a:r>
            <a:r>
              <a:rPr lang="fr-FR" sz="1500" dirty="0">
                <a:solidFill>
                  <a:schemeClr val="tx2"/>
                </a:solidFill>
              </a:rPr>
              <a:t>. </a:t>
            </a:r>
          </a:p>
          <a:p>
            <a:pPr marL="0" indent="0">
              <a:buNone/>
            </a:pPr>
            <a:r>
              <a:rPr lang="fr-FR" sz="1500" dirty="0">
                <a:solidFill>
                  <a:schemeClr val="tx2"/>
                </a:solidFill>
              </a:rPr>
              <a:t>À rebours du mythe du progrès technologique, ce sont </a:t>
            </a:r>
            <a:r>
              <a:rPr lang="fr-FR" sz="1500" b="1" dirty="0">
                <a:solidFill>
                  <a:schemeClr val="tx2"/>
                </a:solidFill>
              </a:rPr>
              <a:t>les compétences relationnelles, </a:t>
            </a:r>
            <a:r>
              <a:rPr lang="fr-FR" sz="1500" b="1" dirty="0" err="1">
                <a:solidFill>
                  <a:schemeClr val="tx2"/>
                </a:solidFill>
              </a:rPr>
              <a:t>écosociales</a:t>
            </a:r>
            <a:r>
              <a:rPr lang="fr-FR" sz="1500" b="1" dirty="0">
                <a:solidFill>
                  <a:schemeClr val="tx2"/>
                </a:solidFill>
              </a:rPr>
              <a:t> et collectives</a:t>
            </a:r>
            <a:r>
              <a:rPr lang="fr-FR" sz="1500" dirty="0">
                <a:solidFill>
                  <a:schemeClr val="tx2"/>
                </a:solidFill>
              </a:rPr>
              <a:t> qui seront déterminantes demain.</a:t>
            </a:r>
          </a:p>
          <a:p>
            <a:pPr marL="0" indent="0">
              <a:buNone/>
            </a:pPr>
            <a:endParaRPr lang="fr-FR" sz="1500" dirty="0">
              <a:solidFill>
                <a:schemeClr val="tx2"/>
              </a:solidFill>
            </a:endParaRPr>
          </a:p>
          <a:p>
            <a:r>
              <a:rPr lang="fr-FR" sz="1500" b="1" dirty="0">
                <a:solidFill>
                  <a:schemeClr val="tx2"/>
                </a:solidFill>
              </a:rPr>
              <a:t>4 exemples :</a:t>
            </a:r>
            <a:endParaRPr lang="fr-FR" sz="1500" dirty="0">
              <a:solidFill>
                <a:schemeClr val="tx2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1500" dirty="0">
                <a:solidFill>
                  <a:schemeClr val="tx2"/>
                </a:solidFill>
              </a:rPr>
              <a:t>Les logiques de </a:t>
            </a:r>
            <a:r>
              <a:rPr lang="fr-FR" sz="1500" b="1" dirty="0">
                <a:solidFill>
                  <a:schemeClr val="tx2"/>
                </a:solidFill>
              </a:rPr>
              <a:t>réemploi, de débrouille, d’entraide communautaire</a:t>
            </a:r>
            <a:r>
              <a:rPr lang="fr-FR" sz="1500" dirty="0">
                <a:solidFill>
                  <a:schemeClr val="tx2"/>
                </a:solidFill>
              </a:rPr>
              <a:t> : modèles de décroissance viable 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500" dirty="0">
                <a:solidFill>
                  <a:schemeClr val="tx2"/>
                </a:solidFill>
              </a:rPr>
              <a:t>Les </a:t>
            </a:r>
            <a:r>
              <a:rPr lang="fr-FR" sz="1500" b="1" dirty="0">
                <a:solidFill>
                  <a:schemeClr val="tx2"/>
                </a:solidFill>
              </a:rPr>
              <a:t>savoirs féminins et minoritaires</a:t>
            </a:r>
            <a:r>
              <a:rPr lang="fr-FR" sz="1500" dirty="0">
                <a:solidFill>
                  <a:schemeClr val="tx2"/>
                </a:solidFill>
              </a:rPr>
              <a:t>, porteurs de modes de relation et de soin alternatifs 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500" dirty="0">
                <a:solidFill>
                  <a:schemeClr val="tx2"/>
                </a:solidFill>
              </a:rPr>
              <a:t>La reconnaissance des </a:t>
            </a:r>
            <a:r>
              <a:rPr lang="fr-FR" sz="1500" b="1" dirty="0">
                <a:solidFill>
                  <a:schemeClr val="tx2"/>
                </a:solidFill>
              </a:rPr>
              <a:t>savoirs de la précarité</a:t>
            </a:r>
            <a:r>
              <a:rPr lang="fr-FR" sz="1500" dirty="0">
                <a:solidFill>
                  <a:schemeClr val="tx2"/>
                </a:solidFill>
              </a:rPr>
              <a:t> comme savoirs d’avenir, qui ne sont pas centrés sur la </a:t>
            </a:r>
            <a:r>
              <a:rPr lang="fr-FR" sz="1500" dirty="0" err="1">
                <a:solidFill>
                  <a:schemeClr val="tx2"/>
                </a:solidFill>
              </a:rPr>
              <a:t>performence</a:t>
            </a:r>
            <a:r>
              <a:rPr lang="fr-FR" sz="1500" dirty="0">
                <a:solidFill>
                  <a:schemeClr val="tx2"/>
                </a:solidFill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500" dirty="0">
                <a:solidFill>
                  <a:schemeClr val="tx2"/>
                </a:solidFill>
              </a:rPr>
              <a:t>Les </a:t>
            </a:r>
            <a:r>
              <a:rPr lang="fr-FR" sz="1500" b="1" dirty="0" err="1">
                <a:solidFill>
                  <a:schemeClr val="tx2"/>
                </a:solidFill>
              </a:rPr>
              <a:t>migrant·es</a:t>
            </a:r>
            <a:r>
              <a:rPr lang="fr-FR" sz="1500" b="1" dirty="0">
                <a:solidFill>
                  <a:schemeClr val="tx2"/>
                </a:solidFill>
              </a:rPr>
              <a:t> </a:t>
            </a:r>
            <a:r>
              <a:rPr lang="fr-FR" sz="1500" dirty="0">
                <a:solidFill>
                  <a:schemeClr val="tx2"/>
                </a:solidFill>
              </a:rPr>
              <a:t>sont de fait des </a:t>
            </a:r>
            <a:r>
              <a:rPr lang="fr-FR" sz="1500" dirty="0" err="1">
                <a:solidFill>
                  <a:schemeClr val="tx2"/>
                </a:solidFill>
              </a:rPr>
              <a:t>expert·es</a:t>
            </a:r>
            <a:r>
              <a:rPr lang="fr-FR" sz="1500" dirty="0">
                <a:solidFill>
                  <a:schemeClr val="tx2"/>
                </a:solidFill>
              </a:rPr>
              <a:t> de la décroissance et du recyclage. </a:t>
            </a:r>
          </a:p>
          <a:p>
            <a:endParaRPr lang="fr-FR" sz="15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652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0CBACC0C-679C-F5A8-9538-38F6E1086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fr-FR" sz="3600" b="1">
                <a:solidFill>
                  <a:schemeClr val="tx2"/>
                </a:solidFill>
              </a:rPr>
              <a:t>Vers un nouveau paradigme du travail social</a:t>
            </a:r>
            <a:br>
              <a:rPr lang="fr-FR" sz="3600" b="1">
                <a:solidFill>
                  <a:schemeClr val="tx2"/>
                </a:solidFill>
              </a:rPr>
            </a:br>
            <a:endParaRPr lang="fr-FR" sz="3600">
              <a:solidFill>
                <a:schemeClr val="tx2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CFCF49-FC2D-D70C-6530-DC041B1EA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fr-FR" sz="1400" b="1" dirty="0">
                <a:solidFill>
                  <a:schemeClr val="tx2"/>
                </a:solidFill>
              </a:rPr>
              <a:t>Objectif :</a:t>
            </a:r>
          </a:p>
          <a:p>
            <a:pPr marL="0" indent="0">
              <a:buNone/>
            </a:pPr>
            <a:r>
              <a:rPr lang="fr-FR" sz="1400" dirty="0">
                <a:solidFill>
                  <a:schemeClr val="tx2"/>
                </a:solidFill>
              </a:rPr>
              <a:t>Proposer une redéfinition du travail social à partir des sciences citoyennes et des logiques de transition.</a:t>
            </a:r>
          </a:p>
          <a:p>
            <a:r>
              <a:rPr lang="fr-FR" sz="1400" b="1" dirty="0">
                <a:solidFill>
                  <a:schemeClr val="tx2"/>
                </a:solidFill>
              </a:rPr>
              <a:t>Argumentaire :</a:t>
            </a:r>
          </a:p>
          <a:p>
            <a:pPr marL="0" indent="0">
              <a:buNone/>
            </a:pPr>
            <a:r>
              <a:rPr lang="fr-FR" sz="1400" dirty="0">
                <a:solidFill>
                  <a:schemeClr val="tx2"/>
                </a:solidFill>
              </a:rPr>
              <a:t>Le travail social ne peut plus être un simple ajustement à un système en crise. Il doit devenir </a:t>
            </a:r>
            <a:r>
              <a:rPr lang="fr-FR" sz="1400" b="1" dirty="0">
                <a:solidFill>
                  <a:schemeClr val="tx2"/>
                </a:solidFill>
              </a:rPr>
              <a:t>un levier de transformation</a:t>
            </a:r>
            <a:r>
              <a:rPr lang="fr-FR" sz="1400" dirty="0">
                <a:solidFill>
                  <a:schemeClr val="tx2"/>
                </a:solidFill>
              </a:rPr>
              <a:t>.</a:t>
            </a:r>
          </a:p>
          <a:p>
            <a:r>
              <a:rPr lang="fr-FR" sz="1400" b="1" dirty="0">
                <a:solidFill>
                  <a:schemeClr val="tx2"/>
                </a:solidFill>
              </a:rPr>
              <a:t>5 axes à développer :</a:t>
            </a:r>
            <a:endParaRPr lang="fr-FR" sz="1400" dirty="0">
              <a:solidFill>
                <a:schemeClr val="tx2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solidFill>
                  <a:schemeClr val="tx2"/>
                </a:solidFill>
              </a:rPr>
              <a:t>Le travail social comme </a:t>
            </a:r>
            <a:r>
              <a:rPr lang="fr-FR" sz="1400" b="1" dirty="0">
                <a:solidFill>
                  <a:schemeClr val="tx2"/>
                </a:solidFill>
              </a:rPr>
              <a:t>discipline de la transition</a:t>
            </a:r>
            <a:r>
              <a:rPr lang="fr-FR" sz="1400" dirty="0">
                <a:solidFill>
                  <a:schemeClr val="tx2"/>
                </a:solidFill>
              </a:rPr>
              <a:t> (écologique, démocratique, sociale) 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solidFill>
                  <a:schemeClr val="tx2"/>
                </a:solidFill>
              </a:rPr>
              <a:t>Le développement des </a:t>
            </a:r>
            <a:r>
              <a:rPr lang="fr-FR" sz="1400" b="1" dirty="0">
                <a:solidFill>
                  <a:schemeClr val="tx2"/>
                </a:solidFill>
              </a:rPr>
              <a:t>technologies sociales</a:t>
            </a:r>
            <a:r>
              <a:rPr lang="fr-FR" sz="1400" dirty="0">
                <a:solidFill>
                  <a:schemeClr val="tx2"/>
                </a:solidFill>
              </a:rPr>
              <a:t> : </a:t>
            </a:r>
            <a:r>
              <a:rPr lang="fr-FR" sz="1400" dirty="0" err="1">
                <a:solidFill>
                  <a:schemeClr val="tx2"/>
                </a:solidFill>
              </a:rPr>
              <a:t>low</a:t>
            </a:r>
            <a:r>
              <a:rPr lang="fr-FR" sz="1400" dirty="0">
                <a:solidFill>
                  <a:schemeClr val="tx2"/>
                </a:solidFill>
              </a:rPr>
              <a:t>-tech, économie circulaire, tiers-lieux, etc. 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solidFill>
                  <a:schemeClr val="tx2"/>
                </a:solidFill>
              </a:rPr>
              <a:t>Le rôle de l’</a:t>
            </a:r>
            <a:r>
              <a:rPr lang="fr-FR" sz="1400" b="1" dirty="0">
                <a:solidFill>
                  <a:schemeClr val="tx2"/>
                </a:solidFill>
              </a:rPr>
              <a:t>ingénierie sociale</a:t>
            </a:r>
            <a:r>
              <a:rPr lang="fr-FR" sz="1400" dirty="0">
                <a:solidFill>
                  <a:schemeClr val="tx2"/>
                </a:solidFill>
              </a:rPr>
              <a:t> dans la co-construction de politiques publiques équitables 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solidFill>
                  <a:schemeClr val="tx2"/>
                </a:solidFill>
              </a:rPr>
              <a:t>Les </a:t>
            </a:r>
            <a:r>
              <a:rPr lang="fr-FR" sz="1400" b="1" dirty="0">
                <a:solidFill>
                  <a:schemeClr val="tx2"/>
                </a:solidFill>
              </a:rPr>
              <a:t>Recherches-Action Collaboratives</a:t>
            </a:r>
            <a:r>
              <a:rPr lang="fr-FR" sz="1400" dirty="0">
                <a:solidFill>
                  <a:schemeClr val="tx2"/>
                </a:solidFill>
              </a:rPr>
              <a:t> comme méthodologie-phare pour penser et faire avec les populations concernées.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solidFill>
                  <a:schemeClr val="tx2"/>
                </a:solidFill>
              </a:rPr>
              <a:t>En s’appuyant sur les savoirs des </a:t>
            </a:r>
            <a:r>
              <a:rPr lang="fr-FR" sz="1400" dirty="0" err="1">
                <a:solidFill>
                  <a:schemeClr val="tx2"/>
                </a:solidFill>
              </a:rPr>
              <a:t>perdant·es</a:t>
            </a:r>
            <a:r>
              <a:rPr lang="fr-FR" sz="1400" dirty="0">
                <a:solidFill>
                  <a:schemeClr val="tx2"/>
                </a:solidFill>
              </a:rPr>
              <a:t> d’hier, le travail social devient </a:t>
            </a:r>
            <a:r>
              <a:rPr lang="fr-FR" sz="1400" b="1" dirty="0">
                <a:solidFill>
                  <a:schemeClr val="tx2"/>
                </a:solidFill>
              </a:rPr>
              <a:t>force d’anticipation, de réparation et de transformation</a:t>
            </a:r>
            <a:r>
              <a:rPr lang="fr-FR" sz="1400" dirty="0">
                <a:solidFill>
                  <a:schemeClr val="tx2"/>
                </a:solidFill>
              </a:rPr>
              <a:t>.</a:t>
            </a:r>
          </a:p>
          <a:p>
            <a:endParaRPr lang="fr-FR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004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756EB948-A990-7151-BC23-0F1A999BC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fr-FR" sz="3600" b="1">
                <a:solidFill>
                  <a:schemeClr val="tx2"/>
                </a:solidFill>
              </a:rPr>
              <a:t>Conclusion – Une boussole politique pour demain </a:t>
            </a:r>
            <a:endParaRPr lang="fr-FR" sz="3600">
              <a:solidFill>
                <a:schemeClr val="tx2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3CC6F9-E1F8-8C8C-C6F1-827047192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fr-FR" sz="1500" b="1" dirty="0">
                <a:solidFill>
                  <a:schemeClr val="tx2"/>
                </a:solidFill>
              </a:rPr>
              <a:t>Objectif :</a:t>
            </a:r>
          </a:p>
          <a:p>
            <a:pPr marL="0" indent="0">
              <a:buNone/>
            </a:pPr>
            <a:r>
              <a:rPr lang="fr-FR" sz="1500" dirty="0">
                <a:solidFill>
                  <a:schemeClr val="tx2"/>
                </a:solidFill>
              </a:rPr>
              <a:t>Clore avec un appel à l’action politique et professionnelle.</a:t>
            </a:r>
          </a:p>
          <a:p>
            <a:r>
              <a:rPr lang="fr-FR" sz="1500" b="1" dirty="0">
                <a:solidFill>
                  <a:schemeClr val="tx2"/>
                </a:solidFill>
              </a:rPr>
              <a:t>Argumentaire :</a:t>
            </a:r>
          </a:p>
          <a:p>
            <a:pPr marL="0" indent="0">
              <a:buNone/>
            </a:pPr>
            <a:r>
              <a:rPr lang="fr-FR" sz="1500" dirty="0">
                <a:solidFill>
                  <a:schemeClr val="tx2"/>
                </a:solidFill>
              </a:rPr>
              <a:t>Nous devons assumer cette conviction : les savoirs marginaux sont </a:t>
            </a:r>
            <a:r>
              <a:rPr lang="fr-FR" sz="1500" b="1" dirty="0">
                <a:solidFill>
                  <a:schemeClr val="tx2"/>
                </a:solidFill>
              </a:rPr>
              <a:t>les savoirs stratégiques de demain</a:t>
            </a:r>
            <a:r>
              <a:rPr lang="fr-FR" sz="1500" dirty="0">
                <a:solidFill>
                  <a:schemeClr val="tx2"/>
                </a:solidFill>
              </a:rPr>
              <a:t>.</a:t>
            </a:r>
            <a:br>
              <a:rPr lang="fr-FR" sz="1500" dirty="0">
                <a:solidFill>
                  <a:schemeClr val="tx2"/>
                </a:solidFill>
              </a:rPr>
            </a:br>
            <a:r>
              <a:rPr lang="fr-FR" sz="1500" dirty="0">
                <a:solidFill>
                  <a:schemeClr val="tx2"/>
                </a:solidFill>
              </a:rPr>
              <a:t>Il nous faut une </a:t>
            </a:r>
            <a:r>
              <a:rPr lang="fr-FR" sz="1500" b="1" dirty="0">
                <a:solidFill>
                  <a:schemeClr val="tx2"/>
                </a:solidFill>
              </a:rPr>
              <a:t>transition du regard</a:t>
            </a:r>
            <a:r>
              <a:rPr lang="fr-FR" sz="1500" dirty="0">
                <a:solidFill>
                  <a:schemeClr val="tx2"/>
                </a:solidFill>
              </a:rPr>
              <a:t> : passer d’une gestion du social à une politique des communs, inclusive, radicalement participative.</a:t>
            </a:r>
          </a:p>
          <a:p>
            <a:r>
              <a:rPr lang="fr-FR" sz="1500" b="1" dirty="0">
                <a:solidFill>
                  <a:schemeClr val="tx2"/>
                </a:solidFill>
              </a:rPr>
              <a:t>En guise d’appel :</a:t>
            </a:r>
            <a:endParaRPr lang="fr-FR" sz="15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1500" dirty="0">
                <a:solidFill>
                  <a:schemeClr val="tx2"/>
                </a:solidFill>
              </a:rPr>
              <a:t>Mobiliser les sciences sociales pour </a:t>
            </a:r>
            <a:r>
              <a:rPr lang="fr-FR" sz="1500" b="1" dirty="0">
                <a:solidFill>
                  <a:schemeClr val="tx2"/>
                </a:solidFill>
              </a:rPr>
              <a:t>démocratiser la production des savoirs</a:t>
            </a:r>
            <a:r>
              <a:rPr lang="fr-FR" sz="1500" dirty="0">
                <a:solidFill>
                  <a:schemeClr val="tx2"/>
                </a:solidFill>
              </a:rPr>
              <a:t> ;</a:t>
            </a:r>
          </a:p>
          <a:p>
            <a:pPr>
              <a:buFont typeface="Wingdings" pitchFamily="2" charset="2"/>
              <a:buChar char="Ø"/>
            </a:pPr>
            <a:r>
              <a:rPr lang="fr-FR" sz="1500" dirty="0">
                <a:solidFill>
                  <a:schemeClr val="tx2"/>
                </a:solidFill>
              </a:rPr>
              <a:t>Revaloriser le travail social comme </a:t>
            </a:r>
            <a:r>
              <a:rPr lang="fr-FR" sz="1500" b="1" dirty="0">
                <a:solidFill>
                  <a:schemeClr val="tx2"/>
                </a:solidFill>
              </a:rPr>
              <a:t>discipline stratégique du XXIe siècle</a:t>
            </a:r>
            <a:r>
              <a:rPr lang="fr-FR" sz="1500" dirty="0">
                <a:solidFill>
                  <a:schemeClr val="tx2"/>
                </a:solidFill>
              </a:rPr>
              <a:t> ;</a:t>
            </a:r>
          </a:p>
          <a:p>
            <a:pPr>
              <a:buFont typeface="Wingdings" pitchFamily="2" charset="2"/>
              <a:buChar char="Ø"/>
            </a:pPr>
            <a:r>
              <a:rPr lang="fr-FR" sz="1500" dirty="0">
                <a:solidFill>
                  <a:schemeClr val="tx2"/>
                </a:solidFill>
              </a:rPr>
              <a:t>Faire des </a:t>
            </a:r>
            <a:r>
              <a:rPr lang="fr-FR" sz="1500" dirty="0" err="1">
                <a:solidFill>
                  <a:schemeClr val="tx2"/>
                </a:solidFill>
              </a:rPr>
              <a:t>perdant·es</a:t>
            </a:r>
            <a:r>
              <a:rPr lang="fr-FR" sz="1500" dirty="0">
                <a:solidFill>
                  <a:schemeClr val="tx2"/>
                </a:solidFill>
              </a:rPr>
              <a:t> d’aujourd’hui </a:t>
            </a:r>
            <a:r>
              <a:rPr lang="fr-FR" sz="1500" b="1" dirty="0">
                <a:solidFill>
                  <a:schemeClr val="tx2"/>
                </a:solidFill>
              </a:rPr>
              <a:t>les architectes de notre avenir commun</a:t>
            </a:r>
            <a:r>
              <a:rPr lang="fr-FR" sz="1500" dirty="0">
                <a:solidFill>
                  <a:schemeClr val="tx2"/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fr-FR" sz="1500" dirty="0">
                <a:solidFill>
                  <a:schemeClr val="tx2"/>
                </a:solidFill>
              </a:rPr>
              <a:t>Ce que je vous propose, ce n’est pas un modèle, mais un avenir durable : celle d’une société qui écoute, qui transforme, et qui agit avec ses membres les plus fragiles.</a:t>
            </a:r>
          </a:p>
          <a:p>
            <a:endParaRPr lang="fr-FR" sz="15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0651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882</Words>
  <Application>Microsoft Macintosh PowerPoint</Application>
  <PresentationFormat>Grand écran</PresentationFormat>
  <Paragraphs>68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Wingdings</vt:lpstr>
      <vt:lpstr>Thème Office</vt:lpstr>
      <vt:lpstr>Présentation PowerPoint</vt:lpstr>
      <vt:lpstr>Introduction – Changer de regard sur l’expertise sociale</vt:lpstr>
      <vt:lpstr>Déconstruction de l’asymétrie de l’aide</vt:lpstr>
      <vt:lpstr>Résonance épistémologique : vers une science située et citoyenne</vt:lpstr>
      <vt:lpstr>Les dominé·es comme expert·es : une inversion des rôles</vt:lpstr>
      <vt:lpstr>Vers un nouveau paradigme du travail social </vt:lpstr>
      <vt:lpstr>Conclusion – Une boussole politique pour demain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Rullac Stéphane</dc:creator>
  <cp:lastModifiedBy>Rullac Stéphane</cp:lastModifiedBy>
  <cp:revision>3</cp:revision>
  <dcterms:created xsi:type="dcterms:W3CDTF">2025-05-20T15:44:06Z</dcterms:created>
  <dcterms:modified xsi:type="dcterms:W3CDTF">2025-05-20T16:07:37Z</dcterms:modified>
</cp:coreProperties>
</file>